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0" r:id="rId2"/>
    <p:sldId id="257" r:id="rId3"/>
    <p:sldId id="258" r:id="rId4"/>
    <p:sldId id="266" r:id="rId5"/>
    <p:sldId id="268" r:id="rId6"/>
    <p:sldId id="279" r:id="rId7"/>
    <p:sldId id="267" r:id="rId8"/>
    <p:sldId id="269" r:id="rId9"/>
    <p:sldId id="270" r:id="rId10"/>
    <p:sldId id="259" r:id="rId11"/>
    <p:sldId id="260" r:id="rId12"/>
    <p:sldId id="261" r:id="rId13"/>
    <p:sldId id="277" r:id="rId14"/>
    <p:sldId id="278" r:id="rId15"/>
    <p:sldId id="275" r:id="rId16"/>
    <p:sldId id="272" r:id="rId17"/>
    <p:sldId id="273" r:id="rId18"/>
    <p:sldId id="274" r:id="rId19"/>
    <p:sldId id="262" r:id="rId20"/>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17" autoAdjust="0"/>
    <p:restoredTop sz="94660"/>
  </p:normalViewPr>
  <p:slideViewPr>
    <p:cSldViewPr snapToGrid="0">
      <p:cViewPr varScale="1">
        <p:scale>
          <a:sx n="82" d="100"/>
          <a:sy n="82" d="100"/>
        </p:scale>
        <p:origin x="9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9D8EE94-72C9-47B2-AEFB-66E04240C373}" type="datetimeFigureOut">
              <a:rPr lang="fa-IR" smtClean="0"/>
              <a:t>04/11/1445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67801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9D8EE94-72C9-47B2-AEFB-66E04240C373}" type="datetimeFigureOut">
              <a:rPr lang="fa-IR" smtClean="0"/>
              <a:t>04/11/1445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1330212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9D8EE94-72C9-47B2-AEFB-66E04240C373}" type="datetimeFigureOut">
              <a:rPr lang="fa-IR" smtClean="0"/>
              <a:t>04/11/1445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148857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9D8EE94-72C9-47B2-AEFB-66E04240C373}" type="datetimeFigureOut">
              <a:rPr lang="fa-IR" smtClean="0"/>
              <a:t>04/11/1445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250880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D8EE94-72C9-47B2-AEFB-66E04240C373}" type="datetimeFigureOut">
              <a:rPr lang="fa-IR" smtClean="0"/>
              <a:t>04/11/1445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3940703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9D8EE94-72C9-47B2-AEFB-66E04240C373}" type="datetimeFigureOut">
              <a:rPr lang="fa-IR" smtClean="0"/>
              <a:t>04/11/1445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101248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9D8EE94-72C9-47B2-AEFB-66E04240C373}" type="datetimeFigureOut">
              <a:rPr lang="fa-IR" smtClean="0"/>
              <a:t>04/11/1445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3147371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9D8EE94-72C9-47B2-AEFB-66E04240C373}" type="datetimeFigureOut">
              <a:rPr lang="fa-IR" smtClean="0"/>
              <a:t>04/11/1445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352795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8EE94-72C9-47B2-AEFB-66E04240C373}" type="datetimeFigureOut">
              <a:rPr lang="fa-IR" smtClean="0"/>
              <a:t>04/11/1445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338487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8EE94-72C9-47B2-AEFB-66E04240C373}" type="datetimeFigureOut">
              <a:rPr lang="fa-IR" smtClean="0"/>
              <a:t>04/11/1445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3554151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8EE94-72C9-47B2-AEFB-66E04240C373}" type="datetimeFigureOut">
              <a:rPr lang="fa-IR" smtClean="0"/>
              <a:t>04/11/1445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7D9E114-0C9D-4088-A326-15F731578570}" type="slidenum">
              <a:rPr lang="fa-IR" smtClean="0"/>
              <a:t>‹#›</a:t>
            </a:fld>
            <a:endParaRPr lang="fa-IR"/>
          </a:p>
        </p:txBody>
      </p:sp>
    </p:spTree>
    <p:extLst>
      <p:ext uri="{BB962C8B-B14F-4D97-AF65-F5344CB8AC3E}">
        <p14:creationId xmlns:p14="http://schemas.microsoft.com/office/powerpoint/2010/main" val="3042193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D8EE94-72C9-47B2-AEFB-66E04240C373}" type="datetimeFigureOut">
              <a:rPr lang="fa-IR" smtClean="0"/>
              <a:t>04/11/1445</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7D9E114-0C9D-4088-A326-15F731578570}" type="slidenum">
              <a:rPr lang="fa-IR" smtClean="0"/>
              <a:t>‹#›</a:t>
            </a:fld>
            <a:endParaRPr lang="fa-IR"/>
          </a:p>
        </p:txBody>
      </p:sp>
    </p:spTree>
    <p:extLst>
      <p:ext uri="{BB962C8B-B14F-4D97-AF65-F5344CB8AC3E}">
        <p14:creationId xmlns:p14="http://schemas.microsoft.com/office/powerpoint/2010/main" val="340666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fa-IR" dirty="0" smtClean="0">
                <a:cs typeface="B Titr" panose="00000700000000000000" pitchFamily="2" charset="-78"/>
              </a:rPr>
              <a:t>اخلاق حرفه ای( دانشجویی)</a:t>
            </a:r>
            <a:endParaRPr lang="en-US" dirty="0">
              <a:cs typeface="B Titr" panose="00000700000000000000" pitchFamily="2" charset="-78"/>
            </a:endParaRPr>
          </a:p>
        </p:txBody>
      </p:sp>
      <p:sp>
        <p:nvSpPr>
          <p:cNvPr id="3" name="Subtitle 2"/>
          <p:cNvSpPr>
            <a:spLocks noGrp="1"/>
          </p:cNvSpPr>
          <p:nvPr>
            <p:ph type="subTitle" idx="1"/>
          </p:nvPr>
        </p:nvSpPr>
        <p:spPr>
          <a:xfrm>
            <a:off x="832339" y="3742715"/>
            <a:ext cx="9144000" cy="1655762"/>
          </a:xfrm>
        </p:spPr>
        <p:txBody>
          <a:bodyPr>
            <a:normAutofit fontScale="92500" lnSpcReduction="20000"/>
          </a:bodyPr>
          <a:lstStyle/>
          <a:p>
            <a:pPr algn="l"/>
            <a:endParaRPr lang="fa-IR" sz="4000" b="1" dirty="0" smtClean="0">
              <a:solidFill>
                <a:srgbClr val="00B050"/>
              </a:solidFill>
            </a:endParaRPr>
          </a:p>
          <a:p>
            <a:pPr algn="l"/>
            <a:endParaRPr lang="fa-IR" sz="4000" b="1" dirty="0">
              <a:solidFill>
                <a:srgbClr val="00B050"/>
              </a:solidFill>
            </a:endParaRPr>
          </a:p>
          <a:p>
            <a:pPr algn="l"/>
            <a:r>
              <a:rPr lang="fa-IR" sz="4000" b="1" dirty="0" smtClean="0">
                <a:solidFill>
                  <a:srgbClr val="00B050"/>
                </a:solidFill>
              </a:rPr>
              <a:t>تهیه و تنظیم مهوش کلهر </a:t>
            </a:r>
            <a:endParaRPr lang="en-US" sz="4000" b="1" dirty="0">
              <a:solidFill>
                <a:srgbClr val="00B050"/>
              </a:solidFill>
            </a:endParaRPr>
          </a:p>
        </p:txBody>
      </p:sp>
    </p:spTree>
    <p:extLst>
      <p:ext uri="{BB962C8B-B14F-4D97-AF65-F5344CB8AC3E}">
        <p14:creationId xmlns:p14="http://schemas.microsoft.com/office/powerpoint/2010/main" val="2989393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موازین عمومی </a:t>
            </a:r>
            <a:endParaRPr lang="fa-IR" dirty="0"/>
          </a:p>
        </p:txBody>
      </p:sp>
      <p:sp>
        <p:nvSpPr>
          <p:cNvPr id="3" name="Content Placeholder 2"/>
          <p:cNvSpPr>
            <a:spLocks noGrp="1"/>
          </p:cNvSpPr>
          <p:nvPr>
            <p:ph idx="1"/>
          </p:nvPr>
        </p:nvSpPr>
        <p:spPr/>
        <p:txBody>
          <a:bodyPr/>
          <a:lstStyle/>
          <a:p>
            <a:r>
              <a:rPr lang="fa-IR" dirty="0" smtClean="0"/>
              <a:t>-  دانشجویان باید در تمامی ساعت های آموزشی و کاری ، ظاهری تمیز، مرتب و متناسب با شئون اسلامی و موقعیت حرفه ای خود در دانشگاه داشته باشند و از مواردی که موجب خدشه دار شدن شان دانشجو و دانشگاه می گردد ، خودداری نمایند.</a:t>
            </a:r>
          </a:p>
          <a:p>
            <a:r>
              <a:rPr lang="fa-IR" dirty="0" smtClean="0"/>
              <a:t>- موازین بهداشت فردی و پاکیزگی رعایت شود .</a:t>
            </a:r>
          </a:p>
          <a:p>
            <a:r>
              <a:rPr lang="fa-IR" dirty="0" smtClean="0"/>
              <a:t>-  پوشش فردی متناسب با عرف جامعه، وزین و تمیز باشد. </a:t>
            </a:r>
          </a:p>
          <a:p>
            <a:r>
              <a:rPr lang="fa-IR" dirty="0" smtClean="0"/>
              <a:t>-  استعمال دخانیات در محیط های دانشگاهی دور از شان دانشجو است.</a:t>
            </a:r>
            <a:endParaRPr lang="fa-IR" dirty="0"/>
          </a:p>
        </p:txBody>
      </p:sp>
    </p:spTree>
    <p:extLst>
      <p:ext uri="{BB962C8B-B14F-4D97-AF65-F5344CB8AC3E}">
        <p14:creationId xmlns:p14="http://schemas.microsoft.com/office/powerpoint/2010/main" val="1543119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موازین حرفه ای</a:t>
            </a:r>
            <a:br>
              <a:rPr lang="fa-IR" dirty="0" smtClean="0"/>
            </a:br>
            <a:endParaRPr lang="fa-IR" dirty="0"/>
          </a:p>
        </p:txBody>
      </p:sp>
      <p:sp>
        <p:nvSpPr>
          <p:cNvPr id="3" name="Content Placeholder 2"/>
          <p:cNvSpPr>
            <a:spLocks noGrp="1"/>
          </p:cNvSpPr>
          <p:nvPr>
            <p:ph idx="1"/>
          </p:nvPr>
        </p:nvSpPr>
        <p:spPr/>
        <p:txBody>
          <a:bodyPr/>
          <a:lstStyle/>
          <a:p>
            <a:r>
              <a:rPr lang="fa-IR" dirty="0" smtClean="0"/>
              <a:t>- دانشجویان باید در طول مدت حضور در محیط های درمانی و بالینی از روپوش سفید و پاکیزه با دکمه های بسته طبق الگوی دانشگاه استفاده نمایند.</a:t>
            </a:r>
          </a:p>
          <a:p>
            <a:r>
              <a:rPr lang="fa-IR" dirty="0" smtClean="0"/>
              <a:t>- در محیط بالینی خاص مانند اتاق عمل و بخش های ویژه از پوشش مناسب منطبق بر الگوی دانشگاه در آن بخش استفاده نماید.</a:t>
            </a:r>
          </a:p>
          <a:p>
            <a:r>
              <a:rPr lang="fa-IR" dirty="0" smtClean="0"/>
              <a:t>- روپوش باید متناسب با فرد بوده و خللی در کار بالینی ایجاد ننماید.</a:t>
            </a:r>
          </a:p>
          <a:p>
            <a:r>
              <a:rPr lang="fa-IR" dirty="0" smtClean="0"/>
              <a:t>- کارت ارائه شده از سوی مرکز ، شناسه دانشجو است و باید روی روپوش نصب گردد.</a:t>
            </a:r>
            <a:endParaRPr lang="fa-IR" dirty="0"/>
          </a:p>
        </p:txBody>
      </p:sp>
    </p:spTree>
    <p:extLst>
      <p:ext uri="{BB962C8B-B14F-4D97-AF65-F5344CB8AC3E}">
        <p14:creationId xmlns:p14="http://schemas.microsoft.com/office/powerpoint/2010/main" val="339550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الزامات کلی</a:t>
            </a:r>
            <a:endParaRPr lang="fa-IR" dirty="0"/>
          </a:p>
        </p:txBody>
      </p:sp>
      <p:sp>
        <p:nvSpPr>
          <p:cNvPr id="3" name="Content Placeholder 2"/>
          <p:cNvSpPr>
            <a:spLocks noGrp="1"/>
          </p:cNvSpPr>
          <p:nvPr>
            <p:ph idx="1"/>
          </p:nvPr>
        </p:nvSpPr>
        <p:spPr/>
        <p:txBody>
          <a:bodyPr/>
          <a:lstStyle/>
          <a:p>
            <a:r>
              <a:rPr lang="fa-IR" dirty="0" smtClean="0"/>
              <a:t>1- استفاده درست از تلفن همراه</a:t>
            </a:r>
          </a:p>
          <a:p>
            <a:r>
              <a:rPr lang="fa-IR" dirty="0" smtClean="0"/>
              <a:t>2- مبادی آداب بودن در برابر اساتید</a:t>
            </a:r>
          </a:p>
          <a:p>
            <a:r>
              <a:rPr lang="fa-IR" dirty="0" smtClean="0"/>
              <a:t>3- رعايت ادب نفس و اخلاق حرفه اي به ويژه فروتني و  برخورد مناسب با همكاران</a:t>
            </a:r>
          </a:p>
          <a:p>
            <a:r>
              <a:rPr lang="fa-IR" dirty="0" smtClean="0"/>
              <a:t>4- رعایت نظم و وقت شناسی </a:t>
            </a:r>
          </a:p>
          <a:p>
            <a:r>
              <a:rPr lang="fa-IR" dirty="0" smtClean="0"/>
              <a:t>5- پرهیز از غرور، تکبر و خود بزرگ بینی</a:t>
            </a:r>
          </a:p>
          <a:p>
            <a:endParaRPr lang="fa-IR" dirty="0"/>
          </a:p>
        </p:txBody>
      </p:sp>
    </p:spTree>
    <p:extLst>
      <p:ext uri="{BB962C8B-B14F-4D97-AF65-F5344CB8AC3E}">
        <p14:creationId xmlns:p14="http://schemas.microsoft.com/office/powerpoint/2010/main" val="1252828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شاخصه های اخلاقی دانشجو در نحوه علم آموزی</a:t>
            </a:r>
          </a:p>
        </p:txBody>
      </p:sp>
      <p:sp>
        <p:nvSpPr>
          <p:cNvPr id="3" name="Content Placeholder 2"/>
          <p:cNvSpPr>
            <a:spLocks noGrp="1"/>
          </p:cNvSpPr>
          <p:nvPr>
            <p:ph idx="1"/>
          </p:nvPr>
        </p:nvSpPr>
        <p:spPr/>
        <p:txBody>
          <a:bodyPr/>
          <a:lstStyle/>
          <a:p>
            <a:r>
              <a:rPr lang="fa-IR" dirty="0"/>
              <a:t>1- دانشجو دارای پویایی و تحرك علمی می باشد .</a:t>
            </a:r>
            <a:br>
              <a:rPr lang="fa-IR" dirty="0"/>
            </a:br>
            <a:r>
              <a:rPr lang="fa-IR" dirty="0"/>
              <a:t>2- برنامه ریزى منظم و دقیق برای تمامی ساعات شبانه روزى</a:t>
            </a:r>
            <a:br>
              <a:rPr lang="fa-IR" dirty="0"/>
            </a:br>
            <a:r>
              <a:rPr lang="fa-IR" dirty="0"/>
              <a:t>3-انتخاب رشته تحصیلی او بر اساس اهمیت و جایگاه علوم می باشد .</a:t>
            </a:r>
            <a:br>
              <a:rPr lang="fa-IR" dirty="0"/>
            </a:br>
            <a:r>
              <a:rPr lang="fa-IR" dirty="0"/>
              <a:t>4-انتخاب رشته تحصیلی بر اساس فهم و استعداد خود .</a:t>
            </a:r>
            <a:br>
              <a:rPr lang="fa-IR" dirty="0"/>
            </a:br>
            <a:r>
              <a:rPr lang="fa-IR" dirty="0"/>
              <a:t>5- مداومت و استمرار در مسیر علم آموزی</a:t>
            </a:r>
            <a:br>
              <a:rPr lang="fa-IR" dirty="0"/>
            </a:br>
            <a:r>
              <a:rPr lang="fa-IR" dirty="0"/>
              <a:t>6- خستگی ناپذیر بودن دانشجو در كسب علم</a:t>
            </a:r>
          </a:p>
          <a:p>
            <a:endParaRPr lang="en-US" dirty="0"/>
          </a:p>
        </p:txBody>
      </p:sp>
    </p:spTree>
    <p:extLst>
      <p:ext uri="{BB962C8B-B14F-4D97-AF65-F5344CB8AC3E}">
        <p14:creationId xmlns:p14="http://schemas.microsoft.com/office/powerpoint/2010/main" val="2266725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شاخصه های اخلاقی دانشجو در نحوه علم آموزی</a:t>
            </a:r>
            <a:br>
              <a:rPr lang="fa-IR" dirty="0"/>
            </a:br>
            <a:endParaRPr lang="en-US" dirty="0"/>
          </a:p>
        </p:txBody>
      </p:sp>
      <p:sp>
        <p:nvSpPr>
          <p:cNvPr id="3" name="Content Placeholder 2"/>
          <p:cNvSpPr>
            <a:spLocks noGrp="1"/>
          </p:cNvSpPr>
          <p:nvPr>
            <p:ph idx="1"/>
          </p:nvPr>
        </p:nvSpPr>
        <p:spPr/>
        <p:txBody>
          <a:bodyPr/>
          <a:lstStyle/>
          <a:p>
            <a:pPr marL="0" indent="0">
              <a:buNone/>
            </a:pPr>
            <a:r>
              <a:rPr lang="fa-IR" dirty="0"/>
              <a:t>7-خوددارى از مجادله و ستیزه جوئى در طرح مباحث علمی</a:t>
            </a:r>
            <a:br>
              <a:rPr lang="fa-IR" dirty="0"/>
            </a:br>
            <a:r>
              <a:rPr lang="fa-IR" dirty="0"/>
              <a:t>8-تسلیم بودن در برابر حق</a:t>
            </a:r>
            <a:br>
              <a:rPr lang="fa-IR" dirty="0"/>
            </a:br>
            <a:r>
              <a:rPr lang="fa-IR" dirty="0"/>
              <a:t>9- پرسش و پرسشگری از مهمترین شاخصه های دانشجو می باشد .</a:t>
            </a:r>
            <a:br>
              <a:rPr lang="fa-IR" dirty="0"/>
            </a:br>
            <a:r>
              <a:rPr lang="fa-IR" dirty="0"/>
              <a:t>10- ضبط و نگارش مطالب علمی</a:t>
            </a:r>
            <a:br>
              <a:rPr lang="fa-IR" dirty="0"/>
            </a:br>
            <a:r>
              <a:rPr lang="fa-IR" dirty="0"/>
              <a:t>11- رعایت انضباط و حضور مستمر در كلاسهای درس</a:t>
            </a:r>
            <a:br>
              <a:rPr lang="fa-IR" dirty="0"/>
            </a:br>
            <a:r>
              <a:rPr lang="fa-IR" dirty="0"/>
              <a:t>12- دقت و بررسى مطالعات و محفوظات و منابع آن ها خود را برای حضور در كلاس درس و فراگرفتن علم از لحاظ روحى و ذهنى آماده می نماید .</a:t>
            </a:r>
          </a:p>
          <a:p>
            <a:pPr marL="0" indent="0">
              <a:buNone/>
            </a:pPr>
            <a:endParaRPr lang="en-US" dirty="0"/>
          </a:p>
        </p:txBody>
      </p:sp>
    </p:spTree>
    <p:extLst>
      <p:ext uri="{BB962C8B-B14F-4D97-AF65-F5344CB8AC3E}">
        <p14:creationId xmlns:p14="http://schemas.microsoft.com/office/powerpoint/2010/main" val="4069732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شاخصه های اخلاقی دانشجو در محضر استاد</a:t>
            </a:r>
          </a:p>
        </p:txBody>
      </p:sp>
      <p:sp>
        <p:nvSpPr>
          <p:cNvPr id="3" name="Content Placeholder 2"/>
          <p:cNvSpPr>
            <a:spLocks noGrp="1"/>
          </p:cNvSpPr>
          <p:nvPr>
            <p:ph idx="1"/>
          </p:nvPr>
        </p:nvSpPr>
        <p:spPr/>
        <p:txBody>
          <a:bodyPr>
            <a:normAutofit lnSpcReduction="10000"/>
          </a:bodyPr>
          <a:lstStyle/>
          <a:p>
            <a:r>
              <a:rPr lang="fa-IR" dirty="0" smtClean="0"/>
              <a:t>1- </a:t>
            </a:r>
            <a:r>
              <a:rPr lang="fa-IR" dirty="0"/>
              <a:t>تواضع و فروتنى در برابر استاد</a:t>
            </a:r>
            <a:br>
              <a:rPr lang="fa-IR" dirty="0"/>
            </a:br>
            <a:r>
              <a:rPr lang="fa-IR" dirty="0" smtClean="0"/>
              <a:t>2-دانشجو </a:t>
            </a:r>
            <a:r>
              <a:rPr lang="fa-IR" dirty="0"/>
              <a:t>از منظر اسلام از استاد خود همواره به احترام یاد می كند</a:t>
            </a:r>
            <a:br>
              <a:rPr lang="fa-IR" dirty="0"/>
            </a:br>
            <a:r>
              <a:rPr lang="fa-IR" dirty="0" smtClean="0"/>
              <a:t>3- </a:t>
            </a:r>
            <a:r>
              <a:rPr lang="fa-IR" dirty="0"/>
              <a:t>حق شناسى از استاد خود می نماید .</a:t>
            </a:r>
            <a:br>
              <a:rPr lang="fa-IR" dirty="0"/>
            </a:br>
            <a:r>
              <a:rPr lang="fa-IR" dirty="0" smtClean="0"/>
              <a:t>4- </a:t>
            </a:r>
            <a:r>
              <a:rPr lang="fa-IR" dirty="0"/>
              <a:t>تندیهای استاد را با جان و دل تحمل می نماید .</a:t>
            </a:r>
            <a:br>
              <a:rPr lang="fa-IR" dirty="0"/>
            </a:br>
            <a:r>
              <a:rPr lang="fa-IR" dirty="0" smtClean="0"/>
              <a:t>5- </a:t>
            </a:r>
            <a:r>
              <a:rPr lang="fa-IR" dirty="0"/>
              <a:t>مراقب حركات و رفتار و حالات خود در محضر استاد می باشد تا كوچكترین جسارتی به استاد ننماید .</a:t>
            </a:r>
            <a:br>
              <a:rPr lang="fa-IR" dirty="0"/>
            </a:br>
            <a:r>
              <a:rPr lang="fa-IR" dirty="0" smtClean="0"/>
              <a:t>6-مراقب </a:t>
            </a:r>
            <a:r>
              <a:rPr lang="fa-IR" dirty="0"/>
              <a:t>رفتار و گفتار خود بوده و حتی صدای خود را نیز در این باره تنظیم می نماید كه با لحن و صدایی بی ادبانه سخن نگوید .</a:t>
            </a:r>
            <a:br>
              <a:rPr lang="fa-IR" dirty="0"/>
            </a:br>
            <a:r>
              <a:rPr lang="fa-IR" dirty="0" smtClean="0"/>
              <a:t>7- </a:t>
            </a:r>
            <a:r>
              <a:rPr lang="fa-IR" dirty="0"/>
              <a:t>در صورت وجود اشتباه در سخن استاد محترمانه وظریف به وی یاد آوری می نماید.</a:t>
            </a:r>
            <a:br>
              <a:rPr lang="fa-IR" dirty="0"/>
            </a:br>
            <a:r>
              <a:rPr lang="fa-IR" dirty="0" smtClean="0"/>
              <a:t>8- </a:t>
            </a:r>
            <a:r>
              <a:rPr lang="fa-IR" dirty="0"/>
              <a:t>مودبانه استاد را مورد خطاب قرار می دهد .</a:t>
            </a:r>
            <a:br>
              <a:rPr lang="fa-IR" dirty="0"/>
            </a:br>
            <a:r>
              <a:rPr lang="fa-IR" dirty="0" smtClean="0"/>
              <a:t>9- </a:t>
            </a:r>
            <a:r>
              <a:rPr lang="fa-IR" dirty="0"/>
              <a:t>به هنگام درس دقیق به سخنان استاد گوش داده و حواس خود را پرت نمی نماید .</a:t>
            </a:r>
            <a:br>
              <a:rPr lang="fa-IR" dirty="0"/>
            </a:br>
            <a:r>
              <a:rPr lang="fa-IR" dirty="0" smtClean="0"/>
              <a:t>10- </a:t>
            </a:r>
            <a:r>
              <a:rPr lang="fa-IR" dirty="0"/>
              <a:t>فرصت كلاس را با طرح سؤالهای بی مورد تلف نمی نماید</a:t>
            </a:r>
          </a:p>
          <a:p>
            <a:endParaRPr lang="en-US" dirty="0"/>
          </a:p>
        </p:txBody>
      </p:sp>
    </p:spTree>
    <p:extLst>
      <p:ext uri="{BB962C8B-B14F-4D97-AF65-F5344CB8AC3E}">
        <p14:creationId xmlns:p14="http://schemas.microsoft.com/office/powerpoint/2010/main" val="1244060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شاخصه های اخلاقی دانشجو در كلاس درس</a:t>
            </a:r>
            <a:endParaRPr lang="en-US" dirty="0"/>
          </a:p>
        </p:txBody>
      </p:sp>
      <p:sp>
        <p:nvSpPr>
          <p:cNvPr id="3" name="Content Placeholder 2"/>
          <p:cNvSpPr>
            <a:spLocks noGrp="1"/>
          </p:cNvSpPr>
          <p:nvPr>
            <p:ph idx="1"/>
          </p:nvPr>
        </p:nvSpPr>
        <p:spPr/>
        <p:txBody>
          <a:bodyPr/>
          <a:lstStyle/>
          <a:p>
            <a:pPr marL="0" indent="0">
              <a:buNone/>
            </a:pPr>
            <a:r>
              <a:rPr lang="fa-IR" dirty="0" smtClean="0"/>
              <a:t>1- </a:t>
            </a:r>
            <a:r>
              <a:rPr lang="fa-IR" dirty="0"/>
              <a:t>رعایت آداب ورود به كلاس همچون سلام نمودن</a:t>
            </a:r>
            <a:br>
              <a:rPr lang="fa-IR" dirty="0"/>
            </a:br>
            <a:r>
              <a:rPr lang="fa-IR" dirty="0"/>
              <a:t>2- بر هم نزدن نظم كلاس درس</a:t>
            </a:r>
            <a:br>
              <a:rPr lang="fa-IR" dirty="0"/>
            </a:br>
            <a:r>
              <a:rPr lang="fa-IR" dirty="0"/>
              <a:t>3-اشغال نكردن جای دیگران در كلاس درس</a:t>
            </a:r>
            <a:br>
              <a:rPr lang="fa-IR" dirty="0"/>
            </a:br>
            <a:r>
              <a:rPr lang="fa-IR" dirty="0"/>
              <a:t>4-كسب اجازه از محضر استاد برای ارائه سؤال و یا پاسخ گویی به درس</a:t>
            </a:r>
          </a:p>
          <a:p>
            <a:endParaRPr lang="en-US" dirty="0"/>
          </a:p>
        </p:txBody>
      </p:sp>
    </p:spTree>
    <p:extLst>
      <p:ext uri="{BB962C8B-B14F-4D97-AF65-F5344CB8AC3E}">
        <p14:creationId xmlns:p14="http://schemas.microsoft.com/office/powerpoint/2010/main" val="410000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000" dirty="0"/>
              <a:t>شاخصه های اخلاقی دانشجو در نوع رابطه با همكلاسی های خود</a:t>
            </a:r>
            <a:r>
              <a:rPr lang="fa-IR" dirty="0"/>
              <a:t/>
            </a:r>
            <a:br>
              <a:rPr lang="fa-IR" dirty="0"/>
            </a:br>
            <a:endParaRPr lang="en-US" dirty="0"/>
          </a:p>
        </p:txBody>
      </p:sp>
      <p:sp>
        <p:nvSpPr>
          <p:cNvPr id="3" name="Content Placeholder 2"/>
          <p:cNvSpPr>
            <a:spLocks noGrp="1"/>
          </p:cNvSpPr>
          <p:nvPr>
            <p:ph idx="1"/>
          </p:nvPr>
        </p:nvSpPr>
        <p:spPr/>
        <p:txBody>
          <a:bodyPr/>
          <a:lstStyle/>
          <a:p>
            <a:pPr marL="0" indent="0">
              <a:buNone/>
            </a:pPr>
            <a:r>
              <a:rPr lang="fa-IR" dirty="0"/>
              <a:t>1- رعایت ادب و نزاكت نسبت به همكلاسی ها</a:t>
            </a:r>
            <a:br>
              <a:rPr lang="fa-IR" dirty="0"/>
            </a:br>
            <a:r>
              <a:rPr lang="fa-IR" dirty="0"/>
              <a:t>2- بر هم نزدن راحتی دیگران به خاطر خود در كلاس</a:t>
            </a:r>
            <a:br>
              <a:rPr lang="fa-IR" dirty="0"/>
            </a:br>
            <a:r>
              <a:rPr lang="fa-IR" dirty="0"/>
              <a:t>3-عدم مداخله در مباحث علمی دیگر همكلاسیها</a:t>
            </a:r>
            <a:br>
              <a:rPr lang="fa-IR" dirty="0"/>
            </a:br>
            <a:r>
              <a:rPr lang="fa-IR" dirty="0"/>
              <a:t>4-عدم مداخله در سخن دیگران</a:t>
            </a:r>
          </a:p>
        </p:txBody>
      </p:sp>
    </p:spTree>
    <p:extLst>
      <p:ext uri="{BB962C8B-B14F-4D97-AF65-F5344CB8AC3E}">
        <p14:creationId xmlns:p14="http://schemas.microsoft.com/office/powerpoint/2010/main" val="3938047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شاخصه های اخلاقی دانشجوی اسلامی در خوابگاه</a:t>
            </a:r>
            <a:br>
              <a:rPr lang="fa-IR"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fa-IR" dirty="0"/>
              <a:t>1- رعایت شئونات اسلامی در خوابگاه</a:t>
            </a:r>
            <a:br>
              <a:rPr lang="fa-IR" dirty="0"/>
            </a:br>
            <a:r>
              <a:rPr lang="fa-IR" dirty="0"/>
              <a:t>2- از منظر اسلام اخلاق دانشجویی ، اقتضا می كند كه وی در خوابگاه با رفتاری گرم و صمیمانه نسبت به دیگر دانشجویان اظهار محبت و احترام نماید، و حق همجواری و همسایگى و مصاحبت و اخوت دینى را در مورد آنها كاملا رعایت و اداء كند .</a:t>
            </a:r>
            <a:br>
              <a:rPr lang="fa-IR" dirty="0"/>
            </a:br>
            <a:r>
              <a:rPr lang="fa-IR" dirty="0"/>
              <a:t>3- عفو و گذشت از بدیهاى دانشجویان هم خوابگاهی</a:t>
            </a:r>
            <a:br>
              <a:rPr lang="fa-IR" dirty="0"/>
            </a:br>
            <a:r>
              <a:rPr lang="fa-IR" dirty="0"/>
              <a:t>4- از منظر اسلام دانشجو باید قبل از انتخاب اتاق ، هم اتاقی های خود را ارزیابى نموده و بعد با آنها هم اتاق شود .</a:t>
            </a:r>
            <a:br>
              <a:rPr lang="fa-IR" dirty="0"/>
            </a:br>
            <a:r>
              <a:rPr lang="fa-IR" dirty="0"/>
              <a:t>5- ورود و خروج در خوابگاه باید به نحوی باشد كه موجب رنجش دیگران نگردد .</a:t>
            </a:r>
            <a:br>
              <a:rPr lang="fa-IR" dirty="0"/>
            </a:br>
            <a:r>
              <a:rPr lang="fa-IR" dirty="0"/>
              <a:t>6- از تجسس نسبت به هم اتاقی و همچنین دانشجویان دیگر اتاقها پرهیز نماید .</a:t>
            </a:r>
            <a:br>
              <a:rPr lang="fa-IR" dirty="0"/>
            </a:br>
            <a:r>
              <a:rPr lang="fa-IR" dirty="0"/>
              <a:t>7-پرهیز از ایجاد صدا و اعمال و رفتاریكه موجب آزار واذیت دیگران می شود .</a:t>
            </a:r>
            <a:br>
              <a:rPr lang="fa-IR" dirty="0"/>
            </a:br>
            <a:r>
              <a:rPr lang="fa-IR" dirty="0"/>
              <a:t>8- باید از نشستن و راه رفتن در جاى هاى نامناسب كه موجب سلب آسایش دیگران می شود خوددارى كرد.</a:t>
            </a:r>
          </a:p>
          <a:p>
            <a:endParaRPr lang="en-US" dirty="0"/>
          </a:p>
        </p:txBody>
      </p:sp>
    </p:spTree>
    <p:extLst>
      <p:ext uri="{BB962C8B-B14F-4D97-AF65-F5344CB8AC3E}">
        <p14:creationId xmlns:p14="http://schemas.microsoft.com/office/powerpoint/2010/main" val="3124441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اگر می خواهید بزرگ شوید؟</a:t>
            </a:r>
            <a:endParaRPr lang="fa-IR" dirty="0"/>
          </a:p>
        </p:txBody>
      </p:sp>
      <p:sp>
        <p:nvSpPr>
          <p:cNvPr id="3" name="Content Placeholder 2"/>
          <p:cNvSpPr>
            <a:spLocks noGrp="1"/>
          </p:cNvSpPr>
          <p:nvPr>
            <p:ph idx="1"/>
          </p:nvPr>
        </p:nvSpPr>
        <p:spPr/>
        <p:txBody>
          <a:bodyPr>
            <a:normAutofit/>
          </a:bodyPr>
          <a:lstStyle/>
          <a:p>
            <a:pPr algn="ctr">
              <a:buNone/>
              <a:defRPr/>
            </a:pPr>
            <a:r>
              <a:rPr lang="fa-IR" sz="5400" b="1" dirty="0"/>
              <a:t>اساتید خودتان را تکریم کنید</a:t>
            </a:r>
          </a:p>
          <a:p>
            <a:pPr algn="ctr">
              <a:buNone/>
              <a:defRPr/>
            </a:pPr>
            <a:r>
              <a:rPr lang="fa-IR" sz="5400" b="1" dirty="0"/>
              <a:t> نه تخریب</a:t>
            </a:r>
            <a:endParaRPr lang="en-US" sz="5400" b="1" dirty="0"/>
          </a:p>
        </p:txBody>
      </p:sp>
    </p:spTree>
    <p:extLst>
      <p:ext uri="{BB962C8B-B14F-4D97-AF65-F5344CB8AC3E}">
        <p14:creationId xmlns:p14="http://schemas.microsoft.com/office/powerpoint/2010/main" val="307378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اخلاق حرفه‌ای نوعی تعهد اخلاقی و وجدان کاری نسبت به هر نوع وظیفه و مسئولیت است</a:t>
            </a:r>
            <a:r>
              <a:rPr lang="fa-IR" dirty="0" smtClean="0"/>
              <a:t>.</a:t>
            </a:r>
          </a:p>
          <a:p>
            <a:r>
              <a:rPr lang="fa-IR" dirty="0" smtClean="0"/>
              <a:t> </a:t>
            </a:r>
            <a:r>
              <a:rPr lang="fa-IR" dirty="0"/>
              <a:t>نهاد نظام آموزش عالی بیش از هر حرفه دیگری چه در حوزه آموزش و چه در حوزه پژوهش، ملزم به تاکید بر مفاهیم اخلاق حرفه‌ای است. لذا لازم است نظام آموزش عالی، الزامات و راهبردهای اخلاق حرفه‌ای را بیش از هر نهاد و سازمان دیگری مورد تاکید قرار ‌دهد.</a:t>
            </a:r>
          </a:p>
        </p:txBody>
      </p:sp>
    </p:spTree>
    <p:extLst>
      <p:ext uri="{BB962C8B-B14F-4D97-AF65-F5344CB8AC3E}">
        <p14:creationId xmlns:p14="http://schemas.microsoft.com/office/powerpoint/2010/main" val="1336035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2100"/>
            <a:ext cx="10515600" cy="5884863"/>
          </a:xfrm>
        </p:spPr>
        <p:txBody>
          <a:bodyPr>
            <a:normAutofit/>
          </a:bodyPr>
          <a:lstStyle/>
          <a:p>
            <a:r>
              <a:rPr lang="fa-IR" dirty="0" smtClean="0"/>
              <a:t>دانشگاه محیطی پویا، هدفمند و فرهنگ ساز است که علاوه بر آموزش نیروی انسانی متعهد و متخصص میتواند فرهنگ جوامع را در جهت نیل به اهداف متعالی اخلاقی و انسانی رهبری و هدایت نماید. لازمه این امر تلاش هرچه بیشتر و کار آمد دانشگاهیان در جهت تحقق این مهم است تا دانشگاهی دانش محور و تحول ساز را ایجاد کند.</a:t>
            </a:r>
          </a:p>
          <a:p>
            <a:r>
              <a:rPr lang="fa-IR" dirty="0"/>
              <a:t>دانشگاه کماکان نهاد و مکاني است که بايد انسان‌هايي در تراز اخلاقي تربيت بکند، به اين معنا حامل اخلاق باشد تا بتواند تازه اين اخلاق به جامعه سريان پيدا بکند. بتواند در جامعه چيزهايي را تغيير بدهد و بتواند براي گروه‌هاي اجتماعي ديگر پيامي‌داشته باشد. </a:t>
            </a:r>
          </a:p>
        </p:txBody>
      </p:sp>
    </p:spTree>
    <p:extLst>
      <p:ext uri="{BB962C8B-B14F-4D97-AF65-F5344CB8AC3E}">
        <p14:creationId xmlns:p14="http://schemas.microsoft.com/office/powerpoint/2010/main" val="2608228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اخلاق دانشجویی</a:t>
            </a:r>
            <a:endParaRPr lang="en-US" dirty="0"/>
          </a:p>
        </p:txBody>
      </p:sp>
      <p:sp>
        <p:nvSpPr>
          <p:cNvPr id="3" name="Content Placeholder 2"/>
          <p:cNvSpPr>
            <a:spLocks noGrp="1"/>
          </p:cNvSpPr>
          <p:nvPr>
            <p:ph idx="1"/>
          </p:nvPr>
        </p:nvSpPr>
        <p:spPr/>
        <p:txBody>
          <a:bodyPr/>
          <a:lstStyle/>
          <a:p>
            <a:endParaRPr lang="fa-IR" dirty="0" smtClean="0"/>
          </a:p>
          <a:p>
            <a:r>
              <a:rPr lang="fa-IR" dirty="0"/>
              <a:t>”</a:t>
            </a:r>
            <a:r>
              <a:rPr lang="fa-IR" dirty="0" smtClean="0"/>
              <a:t>اخلاق </a:t>
            </a:r>
            <a:r>
              <a:rPr lang="fa-IR" dirty="0"/>
              <a:t>دانشجویی مجموعه ای از هنجارها و ناهنجارهاست</a:t>
            </a:r>
            <a:r>
              <a:rPr lang="fa-IR" dirty="0" smtClean="0"/>
              <a:t>.</a:t>
            </a:r>
          </a:p>
          <a:p>
            <a:r>
              <a:rPr lang="fa-IR" dirty="0" smtClean="0"/>
              <a:t> </a:t>
            </a:r>
            <a:r>
              <a:rPr lang="fa-IR" dirty="0"/>
              <a:t>درس خواندن، محترم بودن، مودب بودن رفتارهای هنجاری است“</a:t>
            </a:r>
          </a:p>
          <a:p>
            <a:r>
              <a:rPr lang="fa-IR" dirty="0" smtClean="0"/>
              <a:t>داشتن </a:t>
            </a:r>
            <a:r>
              <a:rPr lang="fa-IR" dirty="0"/>
              <a:t>"رفتار عالی انسانی همراه با علم" برای دانشجو رفتارهای هنجاری </a:t>
            </a:r>
            <a:r>
              <a:rPr lang="fa-IR" dirty="0" smtClean="0"/>
              <a:t>توصیف نمودند</a:t>
            </a:r>
          </a:p>
          <a:p>
            <a:r>
              <a:rPr lang="fa-IR" dirty="0"/>
              <a:t>یک دانشجو می بایست ملبس به علم و رفتار محترمانه” باشد</a:t>
            </a:r>
            <a:endParaRPr lang="en-US" dirty="0"/>
          </a:p>
        </p:txBody>
      </p:sp>
    </p:spTree>
    <p:extLst>
      <p:ext uri="{BB962C8B-B14F-4D97-AF65-F5344CB8AC3E}">
        <p14:creationId xmlns:p14="http://schemas.microsoft.com/office/powerpoint/2010/main" val="100502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رفتار آکادمیک“</a:t>
            </a:r>
            <a:endParaRPr lang="en-US" dirty="0"/>
          </a:p>
        </p:txBody>
      </p:sp>
      <p:sp>
        <p:nvSpPr>
          <p:cNvPr id="3" name="Content Placeholder 2"/>
          <p:cNvSpPr>
            <a:spLocks noGrp="1"/>
          </p:cNvSpPr>
          <p:nvPr>
            <p:ph idx="1"/>
          </p:nvPr>
        </p:nvSpPr>
        <p:spPr/>
        <p:txBody>
          <a:bodyPr/>
          <a:lstStyle/>
          <a:p>
            <a:r>
              <a:rPr lang="fa-IR" dirty="0" smtClean="0"/>
              <a:t>رفتارهای </a:t>
            </a:r>
            <a:r>
              <a:rPr lang="fa-IR" dirty="0"/>
              <a:t>آکادمیک از مضامینی </a:t>
            </a:r>
            <a:r>
              <a:rPr lang="fa-IR" dirty="0" smtClean="0"/>
              <a:t>است </a:t>
            </a:r>
            <a:r>
              <a:rPr lang="fa-IR" dirty="0"/>
              <a:t>که اساتید مکرر به آن اشاره </a:t>
            </a:r>
            <a:r>
              <a:rPr lang="fa-IR" dirty="0" smtClean="0"/>
              <a:t>می نمایند. </a:t>
            </a:r>
            <a:r>
              <a:rPr lang="fa-IR" dirty="0"/>
              <a:t>هر زمان که اساتید رفتار ، </a:t>
            </a:r>
            <a:r>
              <a:rPr lang="fa-IR" dirty="0" smtClean="0"/>
              <a:t>کلام </a:t>
            </a:r>
            <a:r>
              <a:rPr lang="fa-IR" dirty="0"/>
              <a:t>و تفکر و یا سکنات دانشجو را مغایر با دانشگاه و محیط علمی دیدند آن را رفتاری غیر آکادمیک می پنداشتند که دور از انتظار آنها از </a:t>
            </a:r>
            <a:r>
              <a:rPr lang="fa-IR" dirty="0" smtClean="0"/>
              <a:t>اخلاق </a:t>
            </a:r>
            <a:r>
              <a:rPr lang="fa-IR" dirty="0"/>
              <a:t>دانشجویی بوده است . </a:t>
            </a:r>
            <a:r>
              <a:rPr lang="fa-IR" dirty="0" smtClean="0"/>
              <a:t>“واحترام </a:t>
            </a:r>
            <a:r>
              <a:rPr lang="fa-IR" dirty="0"/>
              <a:t>به استاد و </a:t>
            </a:r>
            <a:r>
              <a:rPr lang="fa-IR" dirty="0" smtClean="0"/>
              <a:t>همکلاسی </a:t>
            </a:r>
            <a:r>
              <a:rPr lang="fa-IR" dirty="0"/>
              <a:t>ها و کارکنان و رعایت آداب معاشرت را از رفتارهای آکادمیک می دانستند .</a:t>
            </a:r>
            <a:endParaRPr lang="en-US" dirty="0"/>
          </a:p>
        </p:txBody>
      </p:sp>
    </p:spTree>
    <p:extLst>
      <p:ext uri="{BB962C8B-B14F-4D97-AF65-F5344CB8AC3E}">
        <p14:creationId xmlns:p14="http://schemas.microsoft.com/office/powerpoint/2010/main" val="3313995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رفتار غیر آکادمیک</a:t>
            </a:r>
            <a:endParaRPr lang="en-US" dirty="0"/>
          </a:p>
        </p:txBody>
      </p:sp>
      <p:sp>
        <p:nvSpPr>
          <p:cNvPr id="3" name="Content Placeholder 2"/>
          <p:cNvSpPr>
            <a:spLocks noGrp="1"/>
          </p:cNvSpPr>
          <p:nvPr>
            <p:ph idx="1"/>
          </p:nvPr>
        </p:nvSpPr>
        <p:spPr/>
        <p:txBody>
          <a:bodyPr/>
          <a:lstStyle/>
          <a:p>
            <a:pPr>
              <a:lnSpc>
                <a:spcPct val="100000"/>
              </a:lnSpc>
            </a:pPr>
            <a:r>
              <a:rPr lang="fa-IR" dirty="0" smtClean="0"/>
              <a:t>اخیرا </a:t>
            </a:r>
            <a:r>
              <a:rPr lang="fa-IR" dirty="0"/>
              <a:t>یک اخلاق </a:t>
            </a:r>
            <a:r>
              <a:rPr lang="fa-IR" dirty="0" smtClean="0"/>
              <a:t>که خیلی </a:t>
            </a:r>
            <a:r>
              <a:rPr lang="fa-IR" dirty="0"/>
              <a:t>شایع شده </a:t>
            </a:r>
            <a:r>
              <a:rPr lang="fa-IR" dirty="0" smtClean="0"/>
              <a:t>و آن رفتار </a:t>
            </a:r>
            <a:r>
              <a:rPr lang="fa-IR" dirty="0"/>
              <a:t>غیر آکادمیک </a:t>
            </a:r>
            <a:r>
              <a:rPr lang="fa-IR" dirty="0" smtClean="0"/>
              <a:t>است مثل دیر آمدن سرکلاس، </a:t>
            </a:r>
            <a:r>
              <a:rPr lang="fa-IR" dirty="0"/>
              <a:t>خروج بدون اجازه از کلاس که گاهی اوقات هم بی مورد و طولانی هستند. این رفت و آمدها در یک </a:t>
            </a:r>
            <a:r>
              <a:rPr lang="fa-IR"/>
              <a:t>کلاس </a:t>
            </a:r>
            <a:r>
              <a:rPr lang="fa-IR" smtClean="0"/>
              <a:t>14 </a:t>
            </a:r>
            <a:r>
              <a:rPr lang="fa-IR" dirty="0"/>
              <a:t>نفره می </a:t>
            </a:r>
            <a:r>
              <a:rPr lang="fa-IR" dirty="0" smtClean="0"/>
              <a:t>تواند </a:t>
            </a:r>
            <a:r>
              <a:rPr lang="fa-IR" dirty="0"/>
              <a:t>کلاس رو کاملا مختل </a:t>
            </a:r>
            <a:r>
              <a:rPr lang="fa-IR" dirty="0" smtClean="0"/>
              <a:t>کند” </a:t>
            </a:r>
            <a:r>
              <a:rPr lang="fa-IR" dirty="0"/>
              <a:t>اساتید رفتارهایی از قبیل فکر کردن به غیر از درس، ایجاد وقفه در تدریس استاد را از رفتارهای غیر آکادمیک می دانستند</a:t>
            </a:r>
            <a:endParaRPr lang="en-US" dirty="0"/>
          </a:p>
        </p:txBody>
      </p:sp>
    </p:spTree>
    <p:extLst>
      <p:ext uri="{BB962C8B-B14F-4D97-AF65-F5344CB8AC3E}">
        <p14:creationId xmlns:p14="http://schemas.microsoft.com/office/powerpoint/2010/main" val="313846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رفتارهای نامحترمانه"</a:t>
            </a:r>
            <a:endParaRPr lang="en-US" dirty="0"/>
          </a:p>
        </p:txBody>
      </p:sp>
      <p:sp>
        <p:nvSpPr>
          <p:cNvPr id="3" name="Content Placeholder 2"/>
          <p:cNvSpPr>
            <a:spLocks noGrp="1"/>
          </p:cNvSpPr>
          <p:nvPr>
            <p:ph idx="1"/>
          </p:nvPr>
        </p:nvSpPr>
        <p:spPr/>
        <p:txBody>
          <a:bodyPr/>
          <a:lstStyle/>
          <a:p>
            <a:r>
              <a:rPr lang="fa-IR" dirty="0" smtClean="0"/>
              <a:t>رفتارهای </a:t>
            </a:r>
            <a:r>
              <a:rPr lang="fa-IR" dirty="0"/>
              <a:t>نامحترمانه در محیط های آموزشی می تواند به شدت یاددهی و یادگیری را مختل نماید و به ایجاد تناقض و اضطراب بین استاد و دانشجو منجر گردد. “گاهی اوقات دانشجوها احترام استاد خود را نگه نمی دارن. مثال دانشجویانی که با استاداشون بحث می کنند ... یا اینکه استاد ایستاده و داره صحبت می کنه اون نشسته و یا آدامس در دهانشان باشد و یا </a:t>
            </a:r>
            <a:r>
              <a:rPr lang="fa-IR" dirty="0" smtClean="0"/>
              <a:t>سرکلاس </a:t>
            </a:r>
            <a:r>
              <a:rPr lang="fa-IR" dirty="0"/>
              <a:t>زیاد صحبت کنه”</a:t>
            </a:r>
            <a:endParaRPr lang="en-US" dirty="0"/>
          </a:p>
        </p:txBody>
      </p:sp>
    </p:spTree>
    <p:extLst>
      <p:ext uri="{BB962C8B-B14F-4D97-AF65-F5344CB8AC3E}">
        <p14:creationId xmlns:p14="http://schemas.microsoft.com/office/powerpoint/2010/main" val="4191441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احترام و قدردانی از استاد</a:t>
            </a:r>
            <a:endParaRPr lang="en-US" dirty="0"/>
          </a:p>
        </p:txBody>
      </p:sp>
      <p:sp>
        <p:nvSpPr>
          <p:cNvPr id="3" name="Content Placeholder 2"/>
          <p:cNvSpPr>
            <a:spLocks noGrp="1"/>
          </p:cNvSpPr>
          <p:nvPr>
            <p:ph idx="1"/>
          </p:nvPr>
        </p:nvSpPr>
        <p:spPr/>
        <p:txBody>
          <a:bodyPr/>
          <a:lstStyle/>
          <a:p>
            <a:r>
              <a:rPr lang="fa-IR" dirty="0" smtClean="0"/>
              <a:t>قدردانی </a:t>
            </a:r>
            <a:r>
              <a:rPr lang="fa-IR" dirty="0"/>
              <a:t>و تجلیل از استاد از سوی فراگیران را </a:t>
            </a:r>
            <a:r>
              <a:rPr lang="fa-IR" dirty="0" smtClean="0"/>
              <a:t>لازمه اخلاق </a:t>
            </a:r>
            <a:r>
              <a:rPr lang="fa-IR" dirty="0"/>
              <a:t>دانشجویی </a:t>
            </a:r>
            <a:r>
              <a:rPr lang="fa-IR" dirty="0" smtClean="0"/>
              <a:t>است. </a:t>
            </a:r>
            <a:r>
              <a:rPr lang="fa-IR" dirty="0"/>
              <a:t>“احترام به افرادی که به انسان چیز یاد میدهند واجب میباشد. کسی که یک مطلبی را به انسان یاد می دهد قابل ارزش و احترام است. تعاملی که بین دانشجویان و اساتید وجود دارد فوق العاده مهم است . </a:t>
            </a:r>
            <a:endParaRPr lang="fa-IR" dirty="0" smtClean="0"/>
          </a:p>
          <a:p>
            <a:r>
              <a:rPr lang="fa-IR" dirty="0" smtClean="0"/>
              <a:t>من </a:t>
            </a:r>
            <a:r>
              <a:rPr lang="fa-IR" dirty="0"/>
              <a:t>اعتقاد دارم که دانشجو باید مدرس خود را به عنوان پدر روحانی خود تلقی کند.”</a:t>
            </a:r>
            <a:endParaRPr lang="en-US" dirty="0"/>
          </a:p>
        </p:txBody>
      </p:sp>
    </p:spTree>
    <p:extLst>
      <p:ext uri="{BB962C8B-B14F-4D97-AF65-F5344CB8AC3E}">
        <p14:creationId xmlns:p14="http://schemas.microsoft.com/office/powerpoint/2010/main" val="2089332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در پی کسب دانش بودن نه کسب مدرک</a:t>
            </a:r>
            <a:endParaRPr lang="en-US" dirty="0"/>
          </a:p>
        </p:txBody>
      </p:sp>
      <p:sp>
        <p:nvSpPr>
          <p:cNvPr id="3" name="Content Placeholder 2"/>
          <p:cNvSpPr>
            <a:spLocks noGrp="1"/>
          </p:cNvSpPr>
          <p:nvPr>
            <p:ph idx="1"/>
          </p:nvPr>
        </p:nvSpPr>
        <p:spPr/>
        <p:txBody>
          <a:bodyPr/>
          <a:lstStyle/>
          <a:p>
            <a:r>
              <a:rPr lang="fa-IR" dirty="0" smtClean="0"/>
              <a:t>” </a:t>
            </a:r>
            <a:r>
              <a:rPr lang="fa-IR" dirty="0"/>
              <a:t>یکی دیگر از نشانه های </a:t>
            </a:r>
            <a:r>
              <a:rPr lang="fa-IR" dirty="0" smtClean="0"/>
              <a:t>اخلاق </a:t>
            </a:r>
            <a:r>
              <a:rPr lang="fa-IR" dirty="0"/>
              <a:t>دانشجویی در پی کسب دانش بودن و نه مدرک، یادگیری واقعی، نه حفظ کردن و سطحی گذشتن ذکر شد. </a:t>
            </a:r>
            <a:r>
              <a:rPr lang="fa-IR" dirty="0" smtClean="0"/>
              <a:t>“</a:t>
            </a:r>
            <a:endParaRPr lang="en-US" dirty="0"/>
          </a:p>
        </p:txBody>
      </p:sp>
    </p:spTree>
    <p:extLst>
      <p:ext uri="{BB962C8B-B14F-4D97-AF65-F5344CB8AC3E}">
        <p14:creationId xmlns:p14="http://schemas.microsoft.com/office/powerpoint/2010/main" val="881095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872</Words>
  <Application>Microsoft Office PowerPoint</Application>
  <PresentationFormat>Widescreen</PresentationFormat>
  <Paragraphs>56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 Titr</vt:lpstr>
      <vt:lpstr>Calibri</vt:lpstr>
      <vt:lpstr>Calibri Light</vt:lpstr>
      <vt:lpstr>Times New Roman</vt:lpstr>
      <vt:lpstr>Office Theme</vt:lpstr>
      <vt:lpstr>اخلاق حرفه ای( دانشجویی)</vt:lpstr>
      <vt:lpstr>PowerPoint Presentation</vt:lpstr>
      <vt:lpstr>PowerPoint Presentation</vt:lpstr>
      <vt:lpstr>اخلاق دانشجویی</vt:lpstr>
      <vt:lpstr>رفتار آکادمیک“</vt:lpstr>
      <vt:lpstr>رفتار غیر آکادمیک</vt:lpstr>
      <vt:lpstr>رفتارهای نامحترمانه"</vt:lpstr>
      <vt:lpstr>احترام و قدردانی از استاد</vt:lpstr>
      <vt:lpstr>در پی کسب دانش بودن نه کسب مدرک</vt:lpstr>
      <vt:lpstr>موازین عمومی </vt:lpstr>
      <vt:lpstr>موازین حرفه ای </vt:lpstr>
      <vt:lpstr>الزامات کلی</vt:lpstr>
      <vt:lpstr>شاخصه های اخلاقی دانشجو در نحوه علم آموزی</vt:lpstr>
      <vt:lpstr>شاخصه های اخلاقی دانشجو در نحوه علم آموزی </vt:lpstr>
      <vt:lpstr> شاخصه های اخلاقی دانشجو در محضر استاد</vt:lpstr>
      <vt:lpstr>شاخصه های اخلاقی دانشجو در كلاس درس</vt:lpstr>
      <vt:lpstr>شاخصه های اخلاقی دانشجو در نوع رابطه با همكلاسی های خود </vt:lpstr>
      <vt:lpstr>شاخصه های اخلاقی دانشجوی اسلامی در خوابگاه </vt:lpstr>
      <vt:lpstr>اگر می خواهید بزرگ شوید؟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CLIENT</dc:creator>
  <cp:lastModifiedBy>site</cp:lastModifiedBy>
  <cp:revision>23</cp:revision>
  <dcterms:created xsi:type="dcterms:W3CDTF">2024-05-05T06:33:13Z</dcterms:created>
  <dcterms:modified xsi:type="dcterms:W3CDTF">2024-05-11T08:19:36Z</dcterms:modified>
</cp:coreProperties>
</file>